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84" r:id="rId5"/>
    <p:sldId id="285" r:id="rId6"/>
    <p:sldId id="257" r:id="rId7"/>
    <p:sldId id="261" r:id="rId8"/>
    <p:sldId id="286" r:id="rId9"/>
    <p:sldId id="289" r:id="rId10"/>
    <p:sldId id="290" r:id="rId11"/>
    <p:sldId id="291" r:id="rId12"/>
    <p:sldId id="292" r:id="rId13"/>
    <p:sldId id="297" r:id="rId14"/>
    <p:sldId id="298" r:id="rId15"/>
    <p:sldId id="300" r:id="rId16"/>
    <p:sldId id="303" r:id="rId17"/>
    <p:sldId id="304" r:id="rId18"/>
    <p:sldId id="305" r:id="rId19"/>
    <p:sldId id="268" r:id="rId20"/>
    <p:sldId id="306" r:id="rId21"/>
    <p:sldId id="308" r:id="rId22"/>
    <p:sldId id="260" r:id="rId23"/>
    <p:sldId id="269" r:id="rId24"/>
  </p:sldIdLst>
  <p:sldSz cx="9144000" cy="5143500"/>
  <p:notesSz cx="6858000" cy="9144000"/>
  <p:embeddedFontLst>
    <p:embeddedFont>
      <p:font typeface="Playfair Display" panose="00000500000000000000"/>
      <p:regular r:id="rId28"/>
    </p:embeddedFont>
    <p:embeddedFont>
      <p:font typeface="Raleway Light" panose="020B0503030101060003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 rot="-5400000">
            <a:off x="4517850" y="-385729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709150"/>
            <a:ext cx="9144000" cy="443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8" name="Google Shape;78;p11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image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12"/>
          <p:cNvSpPr/>
          <p:nvPr/>
        </p:nvSpPr>
        <p:spPr>
          <a:xfrm rot="-5400000">
            <a:off x="4497713" y="243900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4" name="Google Shape;84;p12"/>
          <p:cNvSpPr/>
          <p:nvPr/>
        </p:nvSpPr>
        <p:spPr>
          <a:xfrm rot="10800000" flipH="1">
            <a:off x="-50" y="4813802"/>
            <a:ext cx="9144000" cy="32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2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-5400000">
            <a:off x="4497775" y="-2041588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0" y="2571593"/>
            <a:ext cx="9144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-5400000" flipH="1">
            <a:off x="4497775" y="-1112255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-25"/>
            <a:ext cx="9144000" cy="341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4"/>
          <p:cNvSpPr txBox="1"/>
          <p:nvPr>
            <p:ph type="body" idx="1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Playfair Display" panose="00000500000000000000"/>
              <a:buChar char="∙"/>
              <a:defRPr sz="20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marL="914400" lvl="1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 panose="00000500000000000000"/>
              <a:buChar char="∙"/>
              <a:defRPr sz="20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marL="1371600" lvl="2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 panose="00000500000000000000"/>
              <a:buChar char="∙"/>
              <a:defRPr sz="20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marL="1828800" lvl="3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 panose="00000500000000000000"/>
              <a:buChar char="∙"/>
              <a:defRPr sz="20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marL="2286000" lvl="4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 panose="00000500000000000000"/>
              <a:buChar char="∙"/>
              <a:defRPr sz="20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marL="2743200" lvl="5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 panose="00000500000000000000"/>
              <a:buChar char="∙"/>
              <a:defRPr sz="20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marL="3200400" lvl="6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 panose="00000500000000000000"/>
              <a:buChar char="∙"/>
              <a:defRPr sz="20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marL="3657600" lvl="7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 panose="00000500000000000000"/>
              <a:buChar char="∙"/>
              <a:defRPr sz="20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marL="4114800" lvl="8" indent="-3556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 panose="00000500000000000000"/>
              <a:buChar char="∙"/>
              <a:defRPr sz="20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19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14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“</a:t>
            </a:r>
            <a:endParaRPr sz="4800">
              <a:solidFill>
                <a:srgbClr val="000014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9" name="Google Shape;29;p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∙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10800000" flipH="1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6" name="Google Shape;36;p6"/>
          <p:cNvCxnSpPr/>
          <p:nvPr/>
        </p:nvCxnSpPr>
        <p:spPr>
          <a:xfrm>
            <a:off x="365850" y="4813675"/>
            <a:ext cx="3840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 txBox="1"/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body" idx="1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∙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" name="Google Shape;42;p7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7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5" name="Google Shape;45;p7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body" idx="1"/>
          </p:nvPr>
        </p:nvSpPr>
        <p:spPr>
          <a:xfrm>
            <a:off x="593687" y="1823700"/>
            <a:ext cx="38619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∙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9pPr>
          </a:lstStyle>
          <a:p/>
        </p:txBody>
      </p:sp>
      <p:sp>
        <p:nvSpPr>
          <p:cNvPr id="48" name="Google Shape;48;p7"/>
          <p:cNvSpPr txBox="1"/>
          <p:nvPr>
            <p:ph type="body" idx="2"/>
          </p:nvPr>
        </p:nvSpPr>
        <p:spPr>
          <a:xfrm>
            <a:off x="4688285" y="1823700"/>
            <a:ext cx="38619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∙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9pPr>
          </a:lstStyle>
          <a:p/>
        </p:txBody>
      </p:sp>
      <p:sp>
        <p:nvSpPr>
          <p:cNvPr id="49" name="Google Shape;49;p7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" name="Google Shape;52;p8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8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5" name="Google Shape;55;p8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8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type="body" idx="1"/>
          </p:nvPr>
        </p:nvSpPr>
        <p:spPr>
          <a:xfrm>
            <a:off x="593575" y="1823700"/>
            <a:ext cx="25440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∙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9pPr>
          </a:lstStyle>
          <a:p/>
        </p:txBody>
      </p:sp>
      <p:sp>
        <p:nvSpPr>
          <p:cNvPr id="58" name="Google Shape;58;p8"/>
          <p:cNvSpPr txBox="1"/>
          <p:nvPr>
            <p:ph type="body" idx="2"/>
          </p:nvPr>
        </p:nvSpPr>
        <p:spPr>
          <a:xfrm>
            <a:off x="3267919" y="1823700"/>
            <a:ext cx="25440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∙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9pPr>
          </a:lstStyle>
          <a:p/>
        </p:txBody>
      </p:sp>
      <p:sp>
        <p:nvSpPr>
          <p:cNvPr id="59" name="Google Shape;59;p8"/>
          <p:cNvSpPr txBox="1"/>
          <p:nvPr>
            <p:ph type="body" idx="3"/>
          </p:nvPr>
        </p:nvSpPr>
        <p:spPr>
          <a:xfrm>
            <a:off x="5942264" y="1823700"/>
            <a:ext cx="25440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∙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1400"/>
            </a:lvl9pPr>
          </a:lstStyle>
          <a:p/>
        </p:txBody>
      </p:sp>
      <p:sp>
        <p:nvSpPr>
          <p:cNvPr id="60" name="Google Shape;60;p8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3" name="Google Shape;63;p9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9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" name="Google Shape;66;p9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9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-5400000">
            <a:off x="4517850" y="-385729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0" y="709150"/>
            <a:ext cx="9144000" cy="443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2" name="Google Shape;72;p10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0"/>
          <p:cNvSpPr txBox="1"/>
          <p:nvPr>
            <p:ph type="body" idx="1"/>
          </p:nvPr>
        </p:nvSpPr>
        <p:spPr>
          <a:xfrm>
            <a:off x="593575" y="4253900"/>
            <a:ext cx="79569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74" name="Google Shape;74;p10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 panose="00000500000000000000"/>
              <a:buNone/>
              <a:defRPr sz="1600">
                <a:solidFill>
                  <a:srgbClr val="11111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 panose="00000500000000000000"/>
              <a:buNone/>
              <a:defRPr sz="1600">
                <a:solidFill>
                  <a:srgbClr val="11111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 panose="00000500000000000000"/>
              <a:buNone/>
              <a:defRPr sz="1600">
                <a:solidFill>
                  <a:srgbClr val="11111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 panose="00000500000000000000"/>
              <a:buNone/>
              <a:defRPr sz="1600">
                <a:solidFill>
                  <a:srgbClr val="11111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 panose="00000500000000000000"/>
              <a:buNone/>
              <a:defRPr sz="1600">
                <a:solidFill>
                  <a:srgbClr val="11111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 panose="00000500000000000000"/>
              <a:buNone/>
              <a:defRPr sz="1600">
                <a:solidFill>
                  <a:srgbClr val="11111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 panose="00000500000000000000"/>
              <a:buNone/>
              <a:defRPr sz="1600">
                <a:solidFill>
                  <a:srgbClr val="11111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 panose="00000500000000000000"/>
              <a:buNone/>
              <a:defRPr sz="1600">
                <a:solidFill>
                  <a:srgbClr val="11111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 panose="00000500000000000000"/>
              <a:buNone/>
              <a:defRPr sz="1600">
                <a:solidFill>
                  <a:srgbClr val="111111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 panose="020B0503030101060003"/>
              <a:buChar char="∙"/>
              <a:defRPr sz="1600">
                <a:solidFill>
                  <a:srgbClr val="111111"/>
                </a:solidFill>
                <a:latin typeface="Raleway Light" panose="020B0503030101060003"/>
                <a:ea typeface="Raleway Light" panose="020B0503030101060003"/>
                <a:cs typeface="Raleway Light" panose="020B0503030101060003"/>
                <a:sym typeface="Raleway Light" panose="020B0503030101060003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 panose="020B0503030101060003"/>
              <a:buChar char="∙"/>
              <a:defRPr sz="1600">
                <a:solidFill>
                  <a:srgbClr val="111111"/>
                </a:solidFill>
                <a:latin typeface="Raleway Light" panose="020B0503030101060003"/>
                <a:ea typeface="Raleway Light" panose="020B0503030101060003"/>
                <a:cs typeface="Raleway Light" panose="020B0503030101060003"/>
                <a:sym typeface="Raleway Light" panose="020B0503030101060003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 panose="020B0503030101060003"/>
              <a:buChar char="∙"/>
              <a:defRPr sz="1600">
                <a:solidFill>
                  <a:srgbClr val="111111"/>
                </a:solidFill>
                <a:latin typeface="Raleway Light" panose="020B0503030101060003"/>
                <a:ea typeface="Raleway Light" panose="020B0503030101060003"/>
                <a:cs typeface="Raleway Light" panose="020B0503030101060003"/>
                <a:sym typeface="Raleway Light" panose="020B0503030101060003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 panose="020B0503030101060003"/>
              <a:buChar char="∙"/>
              <a:defRPr sz="1600">
                <a:solidFill>
                  <a:srgbClr val="111111"/>
                </a:solidFill>
                <a:latin typeface="Raleway Light" panose="020B0503030101060003"/>
                <a:ea typeface="Raleway Light" panose="020B0503030101060003"/>
                <a:cs typeface="Raleway Light" panose="020B0503030101060003"/>
                <a:sym typeface="Raleway Light" panose="020B0503030101060003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 panose="020B0503030101060003"/>
              <a:buChar char="∙"/>
              <a:defRPr sz="1600">
                <a:solidFill>
                  <a:srgbClr val="111111"/>
                </a:solidFill>
                <a:latin typeface="Raleway Light" panose="020B0503030101060003"/>
                <a:ea typeface="Raleway Light" panose="020B0503030101060003"/>
                <a:cs typeface="Raleway Light" panose="020B0503030101060003"/>
                <a:sym typeface="Raleway Light" panose="020B0503030101060003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 panose="020B0503030101060003"/>
              <a:buChar char="∙"/>
              <a:defRPr sz="1600">
                <a:solidFill>
                  <a:srgbClr val="111111"/>
                </a:solidFill>
                <a:latin typeface="Raleway Light" panose="020B0503030101060003"/>
                <a:ea typeface="Raleway Light" panose="020B0503030101060003"/>
                <a:cs typeface="Raleway Light" panose="020B0503030101060003"/>
                <a:sym typeface="Raleway Light" panose="020B0503030101060003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 panose="020B0503030101060003"/>
              <a:buChar char="∙"/>
              <a:defRPr sz="1600">
                <a:solidFill>
                  <a:srgbClr val="111111"/>
                </a:solidFill>
                <a:latin typeface="Raleway Light" panose="020B0503030101060003"/>
                <a:ea typeface="Raleway Light" panose="020B0503030101060003"/>
                <a:cs typeface="Raleway Light" panose="020B0503030101060003"/>
                <a:sym typeface="Raleway Light" panose="020B0503030101060003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 panose="020B0503030101060003"/>
              <a:buChar char="∙"/>
              <a:defRPr sz="1600">
                <a:solidFill>
                  <a:srgbClr val="111111"/>
                </a:solidFill>
                <a:latin typeface="Raleway Light" panose="020B0503030101060003"/>
                <a:ea typeface="Raleway Light" panose="020B0503030101060003"/>
                <a:cs typeface="Raleway Light" panose="020B0503030101060003"/>
                <a:sym typeface="Raleway Light" panose="020B0503030101060003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 panose="020B0503030101060003"/>
              <a:buChar char="∙"/>
              <a:defRPr sz="1600">
                <a:solidFill>
                  <a:srgbClr val="111111"/>
                </a:solidFill>
                <a:latin typeface="Raleway Light" panose="020B0503030101060003"/>
                <a:ea typeface="Raleway Light" panose="020B0503030101060003"/>
                <a:cs typeface="Raleway Light" panose="020B0503030101060003"/>
                <a:sym typeface="Raleway Light" panose="020B05030301010600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ctrTitle"/>
          </p:nvPr>
        </p:nvSpPr>
        <p:spPr>
          <a:xfrm>
            <a:off x="685800" y="1915795"/>
            <a:ext cx="6510655" cy="115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Generative Adversarial Networks</a:t>
            </a:r>
            <a:endParaRPr lang="en-US" altLang="en-GB" sz="320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245" y="2368550"/>
            <a:ext cx="5822950" cy="18046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82445" y="1577340"/>
            <a:ext cx="56699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Generator</a:t>
            </a:r>
            <a:r>
              <a:rPr lang="zh-CN" altLang="en-US" sz="2000">
                <a:ea typeface="宋体" panose="02010600030101010101" pitchFamily="2" charset="-122"/>
              </a:rPr>
              <a:t>是一个神经网络，</a:t>
            </a:r>
            <a:r>
              <a:rPr lang="en-US" altLang="zh-CN" sz="2000">
                <a:ea typeface="宋体" panose="02010600030101010101" pitchFamily="2" charset="-122"/>
              </a:rPr>
              <a:t>Generator</a:t>
            </a:r>
            <a:r>
              <a:rPr lang="zh-CN" altLang="en-US" sz="2000">
                <a:ea typeface="宋体" panose="02010600030101010101" pitchFamily="2" charset="-122"/>
              </a:rPr>
              <a:t>的主要工作就是生成一个</a:t>
            </a:r>
            <a:r>
              <a:rPr lang="en-US" altLang="zh-CN" sz="2000">
                <a:ea typeface="宋体" panose="02010600030101010101" pitchFamily="2" charset="-122"/>
              </a:rPr>
              <a:t>distribution Pg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320" y="3360420"/>
            <a:ext cx="16357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u="sng">
                <a:ea typeface="宋体" panose="02010600030101010101" pitchFamily="2" charset="-122"/>
              </a:rPr>
              <a:t>输入向量</a:t>
            </a:r>
            <a:r>
              <a:rPr lang="en-US" altLang="zh-CN" sz="1800" u="sng">
                <a:ea typeface="宋体" panose="02010600030101010101" pitchFamily="2" charset="-122"/>
              </a:rPr>
              <a:t>Z</a:t>
            </a:r>
            <a:r>
              <a:rPr lang="zh-CN" altLang="en-US" sz="1800" u="sng">
                <a:ea typeface="宋体" panose="02010600030101010101" pitchFamily="2" charset="-122"/>
              </a:rPr>
              <a:t>的分布可以使高斯分布也可以是一般的分布</a:t>
            </a:r>
            <a:endParaRPr lang="zh-CN" altLang="en-US" sz="1800" u="sng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170" y="4173220"/>
            <a:ext cx="4304665" cy="5219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1442085"/>
            <a:ext cx="5519420" cy="35490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8040" y="1595120"/>
            <a:ext cx="4966335" cy="34982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765" y="1367790"/>
            <a:ext cx="4707890" cy="36252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275" y="1421130"/>
            <a:ext cx="4643755" cy="36283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9925" y="1428115"/>
            <a:ext cx="5263515" cy="37020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 descr="FHDLU5HIZH9HGO}0}5%5K$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0425" y="1461770"/>
            <a:ext cx="4902200" cy="3590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505" y="1461770"/>
            <a:ext cx="4541520" cy="5410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8115" y="2411730"/>
            <a:ext cx="19653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当两类可以完全分开的时候，无论两类距离多远这两类的</a:t>
            </a:r>
            <a:r>
              <a:rPr lang="en-US" altLang="zh-CN" sz="1600"/>
              <a:t>JS divergence</a:t>
            </a:r>
            <a:r>
              <a:rPr lang="zh-CN" altLang="en-US" sz="1600">
                <a:ea typeface="宋体" panose="02010600030101010101" pitchFamily="2" charset="-122"/>
              </a:rPr>
              <a:t>都是</a:t>
            </a:r>
            <a:r>
              <a:rPr lang="en-US" altLang="zh-CN" sz="1600">
                <a:ea typeface="宋体" panose="02010600030101010101" pitchFamily="2" charset="-122"/>
              </a:rPr>
              <a:t>log2</a:t>
            </a:r>
            <a:endParaRPr lang="en-US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标题 0"/>
          <p:cNvSpPr/>
          <p:nvPr>
            <p:ph type="title"/>
          </p:nvPr>
        </p:nvSpPr>
        <p:spPr/>
        <p:txBody>
          <a:bodyPr/>
          <a:p>
            <a:r>
              <a:rPr lang="en-US" altLang="zh-CN" sz="2800"/>
              <a:t>GAN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0" y="1610995"/>
            <a:ext cx="4576445" cy="3369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56995"/>
            <a:ext cx="3666490" cy="5899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标题 0"/>
          <p:cNvSpPr/>
          <p:nvPr>
            <p:ph type="title"/>
          </p:nvPr>
        </p:nvSpPr>
        <p:spPr/>
        <p:txBody>
          <a:bodyPr/>
          <a:p>
            <a:r>
              <a:rPr lang="en-US" altLang="zh-CN" sz="2800"/>
              <a:t>GAN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125" y="1443355"/>
            <a:ext cx="4622165" cy="35598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5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233" name="Google Shape;233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标题 0"/>
          <p:cNvSpPr/>
          <p:nvPr>
            <p:ph type="title"/>
          </p:nvPr>
        </p:nvSpPr>
        <p:spPr/>
        <p:txBody>
          <a:bodyPr/>
          <a:p>
            <a:r>
              <a:rPr lang="en-US" altLang="zh-CN" sz="2800"/>
              <a:t>GAN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9195" y="1598930"/>
            <a:ext cx="4441825" cy="33445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sp>
        <p:nvSpPr>
          <p:cNvPr id="99" name="Google Shape;99;p14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93725" y="1501775"/>
            <a:ext cx="413766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GAN背后的想法包含两个竞争性的神经网络模型。其中一个将噪音作为输入，并产生一些样本（生成器）。另一个模型（判别器）则同时接受生成器生成的数据和真实的数据，并分别出它们的来源。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目的：最终使得生成模型生成的数据与真实数据几乎没有差异。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4055" y="1794510"/>
            <a:ext cx="4573270" cy="24047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文本框 0"/>
          <p:cNvSpPr txBox="1"/>
          <p:nvPr/>
        </p:nvSpPr>
        <p:spPr>
          <a:xfrm>
            <a:off x="281305" y="236855"/>
            <a:ext cx="58324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GAN</a:t>
            </a:r>
            <a:r>
              <a:rPr lang="zh-CN" altLang="en-US" sz="1800">
                <a:ea typeface="宋体" panose="02010600030101010101" pitchFamily="2" charset="-122"/>
              </a:rPr>
              <a:t>存在的缺点：</a:t>
            </a:r>
            <a:endParaRPr lang="zh-CN" altLang="en-US" sz="1800">
              <a:ea typeface="宋体" panose="02010600030101010101" pitchFamily="2" charset="-122"/>
            </a:endParaRPr>
          </a:p>
          <a:p>
            <a:r>
              <a:rPr lang="en-US" altLang="zh-CN" sz="1800">
                <a:ea typeface="宋体" panose="02010600030101010101" pitchFamily="2" charset="-122"/>
              </a:rPr>
              <a:t>	1.</a:t>
            </a:r>
            <a:r>
              <a:rPr lang="zh-CN" altLang="en-US" sz="1800">
                <a:ea typeface="宋体" panose="02010600030101010101" pitchFamily="2" charset="-122"/>
              </a:rPr>
              <a:t>存在难以训练的问题</a:t>
            </a:r>
            <a:endParaRPr lang="zh-CN" altLang="en-US" sz="1800">
              <a:ea typeface="宋体" panose="02010600030101010101" pitchFamily="2" charset="-122"/>
            </a:endParaRPr>
          </a:p>
          <a:p>
            <a:r>
              <a:rPr lang="en-US" altLang="zh-CN" sz="1800">
                <a:ea typeface="宋体" panose="02010600030101010101" pitchFamily="2" charset="-122"/>
              </a:rPr>
              <a:t>	2.</a:t>
            </a:r>
            <a:r>
              <a:rPr lang="zh-CN" altLang="en-US" sz="1800">
                <a:ea typeface="宋体" panose="02010600030101010101" pitchFamily="2" charset="-122"/>
              </a:rPr>
              <a:t>存在在图像中生成多幅一样的图像的问题。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9840" y="1056640"/>
            <a:ext cx="2861310" cy="2235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51600" y="2508885"/>
            <a:ext cx="2368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av24011528</a:t>
            </a:r>
            <a:endParaRPr lang="zh-CN" altLang="en-US" sz="2400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/>
          <p:nvPr/>
        </p:nvSpPr>
        <p:spPr>
          <a:xfrm>
            <a:off x="872252" y="974125"/>
            <a:ext cx="7399496" cy="352495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3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" name="Google Shape;244;p26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" name="文本框 0"/>
          <p:cNvSpPr txBox="1"/>
          <p:nvPr/>
        </p:nvSpPr>
        <p:spPr>
          <a:xfrm>
            <a:off x="2328545" y="2098675"/>
            <a:ext cx="469963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Thanks</a:t>
            </a:r>
            <a:endParaRPr lang="en-US" altLang="zh-CN" sz="2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sp>
        <p:nvSpPr>
          <p:cNvPr id="99" name="Google Shape;99;p14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105" y="3201035"/>
            <a:ext cx="7891780" cy="17481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31670" y="1570990"/>
            <a:ext cx="52800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ea typeface="宋体" panose="02010600030101010101" pitchFamily="2" charset="-122"/>
              </a:rPr>
              <a:t>将一个</a:t>
            </a:r>
            <a:r>
              <a:rPr lang="en-US" altLang="zh-CN" sz="2000">
                <a:ea typeface="宋体" panose="02010600030101010101" pitchFamily="2" charset="-122"/>
              </a:rPr>
              <a:t>vector</a:t>
            </a:r>
            <a:r>
              <a:rPr lang="zh-CN" altLang="en-US" sz="2000">
                <a:ea typeface="宋体" panose="02010600030101010101" pitchFamily="2" charset="-122"/>
              </a:rPr>
              <a:t>输入到</a:t>
            </a:r>
            <a:r>
              <a:rPr lang="en-US" altLang="zh-CN" sz="2000">
                <a:ea typeface="宋体" panose="02010600030101010101" pitchFamily="2" charset="-122"/>
              </a:rPr>
              <a:t>Generator</a:t>
            </a:r>
            <a:r>
              <a:rPr lang="zh-CN" altLang="en-US" sz="2000">
                <a:ea typeface="宋体" panose="02010600030101010101" pitchFamily="2" charset="-122"/>
              </a:rPr>
              <a:t>中，</a:t>
            </a:r>
            <a:r>
              <a:rPr lang="en-US" altLang="zh-CN" sz="2000">
                <a:ea typeface="宋体" panose="02010600030101010101" pitchFamily="2" charset="-122"/>
              </a:rPr>
              <a:t>Generator</a:t>
            </a:r>
            <a:r>
              <a:rPr lang="zh-CN" altLang="en-US" sz="2000">
                <a:ea typeface="宋体" panose="02010600030101010101" pitchFamily="2" charset="-122"/>
              </a:rPr>
              <a:t>会根据输入的</a:t>
            </a:r>
            <a:r>
              <a:rPr lang="en-US" altLang="zh-CN" sz="2000">
                <a:ea typeface="宋体" panose="02010600030101010101" pitchFamily="2" charset="-122"/>
              </a:rPr>
              <a:t>vector</a:t>
            </a:r>
            <a:r>
              <a:rPr lang="zh-CN" altLang="en-US" sz="2000">
                <a:ea typeface="宋体" panose="02010600030101010101" pitchFamily="2" charset="-122"/>
              </a:rPr>
              <a:t>生成一张图片，然后将</a:t>
            </a:r>
            <a:r>
              <a:rPr lang="en-US" altLang="zh-CN" sz="2000">
                <a:ea typeface="宋体" panose="02010600030101010101" pitchFamily="2" charset="-122"/>
              </a:rPr>
              <a:t>Generator</a:t>
            </a:r>
            <a:r>
              <a:rPr lang="zh-CN" altLang="en-US" sz="2000">
                <a:ea typeface="宋体" panose="02010600030101010101" pitchFamily="2" charset="-122"/>
              </a:rPr>
              <a:t>生成的图片输入到</a:t>
            </a:r>
            <a:r>
              <a:rPr lang="en-US" altLang="zh-CN" sz="2000">
                <a:ea typeface="宋体" panose="02010600030101010101" pitchFamily="2" charset="-122"/>
              </a:rPr>
              <a:t>Discriminator</a:t>
            </a:r>
            <a:r>
              <a:rPr lang="zh-CN" altLang="en-US" sz="2000">
                <a:ea typeface="宋体" panose="02010600030101010101" pitchFamily="2" charset="-122"/>
              </a:rPr>
              <a:t>中，</a:t>
            </a:r>
            <a:r>
              <a:rPr lang="en-US" altLang="zh-CN" sz="2000">
                <a:ea typeface="宋体" panose="02010600030101010101" pitchFamily="2" charset="-122"/>
              </a:rPr>
              <a:t>Discriminator</a:t>
            </a:r>
            <a:r>
              <a:rPr lang="zh-CN" altLang="en-US" sz="2000">
                <a:ea typeface="宋体" panose="02010600030101010101" pitchFamily="2" charset="-122"/>
              </a:rPr>
              <a:t>会对</a:t>
            </a:r>
            <a:r>
              <a:rPr lang="en-US" altLang="zh-CN" sz="2000">
                <a:ea typeface="宋体" panose="02010600030101010101" pitchFamily="2" charset="-122"/>
              </a:rPr>
              <a:t>Generator</a:t>
            </a:r>
            <a:r>
              <a:rPr lang="zh-CN" altLang="en-US" sz="2000">
                <a:ea typeface="宋体" panose="02010600030101010101" pitchFamily="2" charset="-122"/>
              </a:rPr>
              <a:t>生成的图片进行打分。</a:t>
            </a:r>
            <a:endParaRPr lang="zh-CN" altLang="en-US" sz="20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GAN</a:t>
            </a:r>
            <a:endParaRPr lang="en-US" altLang="en-GB" sz="2800"/>
          </a:p>
        </p:txBody>
      </p:sp>
      <p:sp>
        <p:nvSpPr>
          <p:cNvPr id="99" name="Google Shape;99;p14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1" name="Google Shape;101;p1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6090" y="1359535"/>
            <a:ext cx="5694680" cy="37839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32" name="Google Shape;132;p1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0" y="1510030"/>
            <a:ext cx="5483860" cy="3519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04315" y="55245"/>
            <a:ext cx="6135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GAN</a:t>
            </a:r>
            <a:endParaRPr lang="en-US" altLang="zh-CN" sz="280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32" name="Google Shape;132;p1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165" y="1570990"/>
            <a:ext cx="5234305" cy="35725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16480" y="43815"/>
            <a:ext cx="4415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GAN</a:t>
            </a:r>
            <a:endParaRPr lang="en-US" altLang="zh-CN" sz="2800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8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32" name="Google Shape;132;p1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316480" y="43815"/>
            <a:ext cx="4415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GAN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680720" y="1565910"/>
            <a:ext cx="2329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Generation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2552700"/>
            <a:ext cx="1827530" cy="2136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5635" y="2054225"/>
            <a:ext cx="4296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ea typeface="宋体" panose="02010600030101010101" pitchFamily="2" charset="-122"/>
              </a:rPr>
              <a:t>我们想要找到</a:t>
            </a:r>
            <a:r>
              <a:rPr lang="en-US" altLang="zh-CN" sz="2000">
                <a:ea typeface="宋体" panose="02010600030101010101" pitchFamily="2" charset="-122"/>
              </a:rPr>
              <a:t>distribution </a:t>
            </a:r>
            <a:r>
              <a:rPr lang="en-US" altLang="zh-CN" sz="2400">
                <a:ea typeface="宋体" panose="02010600030101010101" pitchFamily="2" charset="-122"/>
              </a:rPr>
              <a:t>P</a:t>
            </a:r>
            <a:r>
              <a:rPr lang="en-US" altLang="zh-CN" sz="2000">
                <a:ea typeface="宋体" panose="02010600030101010101" pitchFamily="2" charset="-122"/>
              </a:rPr>
              <a:t>data(x)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720" y="3961130"/>
            <a:ext cx="1088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u="sng"/>
              <a:t>Image Space</a:t>
            </a:r>
            <a:endParaRPr lang="en-US" altLang="zh-CN" sz="2400" u="sng"/>
          </a:p>
        </p:txBody>
      </p:sp>
      <p:sp>
        <p:nvSpPr>
          <p:cNvPr id="7" name="文本框 6"/>
          <p:cNvSpPr txBox="1"/>
          <p:nvPr/>
        </p:nvSpPr>
        <p:spPr>
          <a:xfrm>
            <a:off x="6235700" y="1679575"/>
            <a:ext cx="2584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x:</a:t>
            </a:r>
            <a:r>
              <a:rPr lang="zh-CN" altLang="en-US" sz="1800">
                <a:ea typeface="宋体" panose="02010600030101010101" pitchFamily="2" charset="-122"/>
              </a:rPr>
              <a:t>一张图片（譬如</a:t>
            </a:r>
            <a:r>
              <a:rPr lang="en-US" altLang="zh-CN" sz="1800">
                <a:ea typeface="宋体" panose="02010600030101010101" pitchFamily="2" charset="-122"/>
              </a:rPr>
              <a:t>64*64</a:t>
            </a:r>
            <a:r>
              <a:rPr lang="zh-CN" altLang="en-US" sz="1800">
                <a:ea typeface="宋体" panose="02010600030101010101" pitchFamily="2" charset="-122"/>
              </a:rPr>
              <a:t>大小的图片就是</a:t>
            </a:r>
            <a:r>
              <a:rPr lang="en-US" altLang="zh-CN" sz="1800">
                <a:ea typeface="宋体" panose="02010600030101010101" pitchFamily="2" charset="-122"/>
              </a:rPr>
              <a:t>64</a:t>
            </a:r>
            <a:r>
              <a:rPr lang="zh-CN" altLang="en-US" sz="1800">
                <a:ea typeface="宋体" panose="02010600030101010101" pitchFamily="2" charset="-122"/>
              </a:rPr>
              <a:t>维</a:t>
            </a:r>
            <a:r>
              <a:rPr lang="en-US" altLang="zh-CN" sz="1800">
                <a:ea typeface="宋体" panose="02010600030101010101" pitchFamily="2" charset="-122"/>
              </a:rPr>
              <a:t>*64</a:t>
            </a:r>
            <a:r>
              <a:rPr lang="zh-CN" altLang="en-US" sz="1800">
                <a:ea typeface="宋体" panose="02010600030101010101" pitchFamily="2" charset="-122"/>
              </a:rPr>
              <a:t>维空间中的一个点）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9" name="图片 8" descr="C%861SODHO(QFX7NPD)9M1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10" y="2601595"/>
            <a:ext cx="4251960" cy="228028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32" name="Google Shape;132;p1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316480" y="43815"/>
            <a:ext cx="4415790" cy="5651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en-US" altLang="zh-CN" sz="2800">
                <a:ea typeface="宋体" panose="02010600030101010101" pitchFamily="2" charset="-122"/>
              </a:rPr>
              <a:t>GAN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pic>
        <p:nvPicPr>
          <p:cNvPr id="7" name="图片 6" descr="S[E[AYQG)5RZ1V0K6`9NT{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75" y="1402080"/>
            <a:ext cx="4930775" cy="3633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735" y="3302635"/>
            <a:ext cx="4669155" cy="17329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9810" y="2798445"/>
            <a:ext cx="2598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μ</a:t>
            </a:r>
            <a:r>
              <a:rPr lang="en-US" altLang="zh-CN" sz="1200"/>
              <a:t>k:</a:t>
            </a:r>
            <a:r>
              <a:rPr lang="zh-CN" altLang="en-US" sz="1600">
                <a:ea typeface="宋体" panose="02010600030101010101" pitchFamily="2" charset="-122"/>
              </a:rPr>
              <a:t>数学期望  </a:t>
            </a:r>
            <a:r>
              <a:rPr lang="zh-CN" altLang="en-US" sz="2000">
                <a:ea typeface="宋体" panose="02010600030101010101" pitchFamily="2" charset="-122"/>
              </a:rPr>
              <a:t>σ</a:t>
            </a:r>
            <a:r>
              <a:rPr lang="en-US" altLang="zh-CN" sz="2000">
                <a:ea typeface="宋体" panose="02010600030101010101" pitchFamily="2" charset="-122"/>
              </a:rPr>
              <a:t>²</a:t>
            </a:r>
            <a:r>
              <a:rPr lang="zh-CN" altLang="en-US" sz="2000">
                <a:ea typeface="宋体" panose="02010600030101010101" pitchFamily="2" charset="-122"/>
              </a:rPr>
              <a:t>：方差</a:t>
            </a:r>
            <a:endParaRPr lang="zh-CN" altLang="en-US" sz="20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8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32" name="Google Shape;132;p1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316480" y="43815"/>
            <a:ext cx="4415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GAN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433830"/>
            <a:ext cx="5048250" cy="3459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4215" y="1793240"/>
            <a:ext cx="27660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在上世纪</a:t>
            </a:r>
            <a:r>
              <a:rPr lang="en-US" altLang="zh-CN" sz="1800"/>
              <a:t>80</a:t>
            </a:r>
            <a:r>
              <a:rPr lang="zh-CN" altLang="en-US" sz="1800">
                <a:ea typeface="宋体" panose="02010600030101010101" pitchFamily="2" charset="-122"/>
              </a:rPr>
              <a:t>年代古圣先贤们使用的是极大似然估计来生成图像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10" y="3051810"/>
            <a:ext cx="3442335" cy="1085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665" y="4518660"/>
            <a:ext cx="3055620" cy="5105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WPS 演示</Application>
  <PresentationFormat/>
  <Paragraphs>89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Arial</vt:lpstr>
      <vt:lpstr>Playfair Display</vt:lpstr>
      <vt:lpstr>Raleway Light</vt:lpstr>
      <vt:lpstr>Calibri</vt:lpstr>
      <vt:lpstr>微软雅黑</vt:lpstr>
      <vt:lpstr>Arial Unicode MS</vt:lpstr>
      <vt:lpstr>Isabella template</vt:lpstr>
      <vt:lpstr>Generative Adversarial Networks</vt:lpstr>
      <vt:lpstr>GAN</vt:lpstr>
      <vt:lpstr>GAN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GAN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/>
  <cp:lastModifiedBy>不考上研不改微信名</cp:lastModifiedBy>
  <cp:revision>10</cp:revision>
  <dcterms:created xsi:type="dcterms:W3CDTF">2019-11-24T08:35:00Z</dcterms:created>
  <dcterms:modified xsi:type="dcterms:W3CDTF">2019-11-25T02:20:29Z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